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620" r:id="rId2"/>
    <p:sldId id="668" r:id="rId3"/>
    <p:sldId id="661" r:id="rId4"/>
    <p:sldId id="662" r:id="rId5"/>
    <p:sldId id="663" r:id="rId6"/>
    <p:sldId id="664" r:id="rId7"/>
    <p:sldId id="670" r:id="rId8"/>
    <p:sldId id="665" r:id="rId9"/>
    <p:sldId id="666" r:id="rId10"/>
    <p:sldId id="667" r:id="rId11"/>
    <p:sldId id="66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5">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2060"/>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8398" autoAdjust="0"/>
  </p:normalViewPr>
  <p:slideViewPr>
    <p:cSldViewPr showGuides="1">
      <p:cViewPr varScale="1">
        <p:scale>
          <a:sx n="65" d="100"/>
          <a:sy n="65" d="100"/>
        </p:scale>
        <p:origin x="1542" y="66"/>
      </p:cViewPr>
      <p:guideLst>
        <p:guide orient="horz" pos="2160"/>
        <p:guide pos="2880"/>
        <p:guide orient="horz" pos="220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54"/>
      </p:cViewPr>
      <p:guideLst>
        <p:guide orient="horz" pos="3133"/>
        <p:guide pos="2144"/>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317" tIns="46659" rIns="93317" bIns="46659" rtlCol="0"/>
          <a:lstStyle>
            <a:lvl1pPr algn="l">
              <a:defRPr sz="1200"/>
            </a:lvl1pPr>
          </a:lstStyle>
          <a:p>
            <a:r>
              <a:rPr lang="en-ZA" smtClean="0"/>
              <a:t>SECRET</a:t>
            </a:r>
            <a:endParaRPr lang="en-ZA"/>
          </a:p>
        </p:txBody>
      </p:sp>
      <p:sp>
        <p:nvSpPr>
          <p:cNvPr id="3" name="Date Placeholder 2"/>
          <p:cNvSpPr>
            <a:spLocks noGrp="1"/>
          </p:cNvSpPr>
          <p:nvPr>
            <p:ph type="dt" sz="quarter" idx="1"/>
          </p:nvPr>
        </p:nvSpPr>
        <p:spPr>
          <a:xfrm>
            <a:off x="3970939" y="0"/>
            <a:ext cx="3037840" cy="464820"/>
          </a:xfrm>
          <a:prstGeom prst="rect">
            <a:avLst/>
          </a:prstGeom>
        </p:spPr>
        <p:txBody>
          <a:bodyPr vert="horz" lIns="93317" tIns="46659" rIns="93317" bIns="46659" rtlCol="0"/>
          <a:lstStyle>
            <a:lvl1pPr algn="r">
              <a:defRPr sz="1200"/>
            </a:lvl1pPr>
          </a:lstStyle>
          <a:p>
            <a:fld id="{1D08669A-FE38-429D-9260-60EC0D8862D1}" type="datetimeFigureOut">
              <a:rPr lang="en-ZA" smtClean="0"/>
              <a:t>2020/09/03</a:t>
            </a:fld>
            <a:endParaRPr lang="en-ZA"/>
          </a:p>
        </p:txBody>
      </p:sp>
      <p:sp>
        <p:nvSpPr>
          <p:cNvPr id="4" name="Footer Placeholder 3"/>
          <p:cNvSpPr>
            <a:spLocks noGrp="1"/>
          </p:cNvSpPr>
          <p:nvPr>
            <p:ph type="ftr" sz="quarter" idx="2"/>
          </p:nvPr>
        </p:nvSpPr>
        <p:spPr>
          <a:xfrm>
            <a:off x="1" y="8829968"/>
            <a:ext cx="3037840" cy="464820"/>
          </a:xfrm>
          <a:prstGeom prst="rect">
            <a:avLst/>
          </a:prstGeom>
        </p:spPr>
        <p:txBody>
          <a:bodyPr vert="horz" lIns="93317" tIns="46659" rIns="93317" bIns="46659" rtlCol="0" anchor="b"/>
          <a:lstStyle>
            <a:lvl1pPr algn="l">
              <a:defRPr sz="1200"/>
            </a:lvl1pPr>
          </a:lstStyle>
          <a:p>
            <a:r>
              <a:rPr lang="en-ZA" smtClean="0"/>
              <a:t>SECRET</a:t>
            </a:r>
            <a:endParaRPr lang="en-ZA"/>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317" tIns="46659" rIns="93317" bIns="46659" rtlCol="0" anchor="b"/>
          <a:lstStyle>
            <a:lvl1pPr algn="r">
              <a:defRPr sz="1200"/>
            </a:lvl1pPr>
          </a:lstStyle>
          <a:p>
            <a:fld id="{441D58AC-5DE3-48A3-B14A-4C732ABE7268}" type="slidenum">
              <a:rPr lang="en-ZA" smtClean="0"/>
              <a:t>‹#›</a:t>
            </a:fld>
            <a:endParaRPr lang="en-ZA"/>
          </a:p>
        </p:txBody>
      </p:sp>
    </p:spTree>
    <p:extLst>
      <p:ext uri="{BB962C8B-B14F-4D97-AF65-F5344CB8AC3E}">
        <p14:creationId xmlns:p14="http://schemas.microsoft.com/office/powerpoint/2010/main" val="244141965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13133" y="0"/>
            <a:ext cx="3037840" cy="464820"/>
          </a:xfrm>
          <a:prstGeom prst="rect">
            <a:avLst/>
          </a:prstGeom>
        </p:spPr>
        <p:txBody>
          <a:bodyPr vert="horz" lIns="93317" tIns="46659" rIns="93317" bIns="46659" rtlCol="0"/>
          <a:lstStyle>
            <a:lvl1pPr algn="ctr">
              <a:defRPr sz="1200"/>
            </a:lvl1pPr>
          </a:lstStyle>
          <a:p>
            <a:r>
              <a:rPr lang="en-ZA" smtClean="0"/>
              <a:t>SECRET</a:t>
            </a:r>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317" tIns="46659" rIns="93317" bIns="46659" rtlCol="0" anchor="ctr"/>
          <a:lstStyle/>
          <a:p>
            <a:endParaRPr lang="en-ZA"/>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013133" y="8829968"/>
            <a:ext cx="3037840" cy="464820"/>
          </a:xfrm>
          <a:prstGeom prst="rect">
            <a:avLst/>
          </a:prstGeom>
        </p:spPr>
        <p:txBody>
          <a:bodyPr vert="horz" lIns="93317" tIns="46659" rIns="93317" bIns="46659" rtlCol="0" anchor="b"/>
          <a:lstStyle>
            <a:lvl1pPr algn="ctr">
              <a:defRPr sz="1200"/>
            </a:lvl1pPr>
          </a:lstStyle>
          <a:p>
            <a:r>
              <a:rPr lang="en-ZA" smtClean="0"/>
              <a:t>SECRET</a:t>
            </a:r>
            <a:endParaRPr lang="en-ZA"/>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317" tIns="46659" rIns="93317" bIns="46659" rtlCol="0" anchor="b"/>
          <a:lstStyle>
            <a:lvl1pPr algn="r">
              <a:defRPr sz="1200"/>
            </a:lvl1pPr>
          </a:lstStyle>
          <a:p>
            <a:fld id="{5FAD57D4-B211-4F22-A728-6FB949B628BD}" type="slidenum">
              <a:rPr lang="en-ZA" smtClean="0"/>
              <a:t>‹#›</a:t>
            </a:fld>
            <a:endParaRPr lang="en-ZA"/>
          </a:p>
        </p:txBody>
      </p:sp>
    </p:spTree>
    <p:extLst>
      <p:ext uri="{BB962C8B-B14F-4D97-AF65-F5344CB8AC3E}">
        <p14:creationId xmlns:p14="http://schemas.microsoft.com/office/powerpoint/2010/main" val="9364148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10</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11</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2</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3</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4</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5</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6</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7</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8</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Constitutional Court in the abovementioned matter declared, section 22A(9)(a)(i) of the Medicines and Related Substances Control Act, 1965 as well as sections 4(b) and 5(b) of the Drugs and Drug Trafficking Act, 1992, inconsistent with the Constitution and invalid to the extent that they respectively prohibit the use, possession or cultivation of cannabis by an adult in private - where use, possession or cultivation of cannabis is for personal consumption by that adult in private.</a:t>
            </a:r>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9</a:t>
            </a:fld>
            <a:endParaRPr lang="en-US" dirty="0"/>
          </a:p>
        </p:txBody>
      </p:sp>
      <p:sp>
        <p:nvSpPr>
          <p:cNvPr id="5" name="Footer Placeholder 4"/>
          <p:cNvSpPr>
            <a:spLocks noGrp="1"/>
          </p:cNvSpPr>
          <p:nvPr>
            <p:ph type="ftr" sz="quarter" idx="11"/>
          </p:nvPr>
        </p:nvSpPr>
        <p:spPr/>
        <p:txBody>
          <a:bodyPr/>
          <a:lstStyle/>
          <a:p>
            <a:r>
              <a:rPr lang="en-ZA" smtClean="0"/>
              <a:t>SECRET</a:t>
            </a:r>
            <a:endParaRPr lang="en-ZA"/>
          </a:p>
        </p:txBody>
      </p:sp>
      <p:sp>
        <p:nvSpPr>
          <p:cNvPr id="6" name="Header Placeholder 5"/>
          <p:cNvSpPr>
            <a:spLocks noGrp="1"/>
          </p:cNvSpPr>
          <p:nvPr>
            <p:ph type="hdr" sz="quarter" idx="12"/>
          </p:nvPr>
        </p:nvSpPr>
        <p:spPr/>
        <p:txBody>
          <a:bodyPr/>
          <a:lstStyle/>
          <a:p>
            <a:r>
              <a:rPr lang="en-ZA" smtClean="0"/>
              <a:t>SECRET</a:t>
            </a:r>
            <a:endParaRPr lang="en-ZA"/>
          </a:p>
        </p:txBody>
      </p:sp>
    </p:spTree>
    <p:extLst>
      <p:ext uri="{BB962C8B-B14F-4D97-AF65-F5344CB8AC3E}">
        <p14:creationId xmlns:p14="http://schemas.microsoft.com/office/powerpoint/2010/main" val="355955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291F0A9-363F-48F7-9490-606DC7020D4E}" type="slidenum">
              <a:rPr lang="en-ZA" smtClean="0"/>
              <a:t>‹#›</a:t>
            </a:fld>
            <a:endParaRPr lang="en-Z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smtClean="0"/>
              <a:t> of 32 slides</a:t>
            </a:r>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Z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smtClean="0"/>
              <a:t> of 33 slides</a:t>
            </a:r>
            <a:endParaRPr lang="en-ZA"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91F0A9-363F-48F7-9490-606DC7020D4E}" type="slidenum">
              <a:rPr lang="en-ZA" smtClean="0"/>
              <a:pPr/>
              <a:t>‹#›</a:t>
            </a:fld>
            <a:r>
              <a:rPr lang="en-ZA" dirty="0" smtClean="0"/>
              <a:t> of 32 slides</a:t>
            </a:r>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291F0A9-363F-48F7-9490-606DC7020D4E}" type="slidenum">
              <a:rPr lang="en-ZA" smtClean="0"/>
              <a:t>‹#›</a:t>
            </a:fld>
            <a:endParaRPr lang="en-Z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GB" sz="2400" dirty="0">
                <a:latin typeface="Arial"/>
                <a:ea typeface="Calibri"/>
              </a:rPr>
              <a:t>Regulation of Cannabis Bill</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ctr">
              <a:buClrTx/>
              <a:buNone/>
            </a:pPr>
            <a:endParaRPr lang="en-US" sz="32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r>
              <a:rPr lang="en-US" sz="3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CANNABIS FOR PRIVATE PURPOSES BILL, 2020 (Bill 19 OF 2020)</a:t>
            </a:r>
          </a:p>
          <a:p>
            <a:pPr marL="0" lvl="0" indent="0" algn="ctr">
              <a:buClrTx/>
              <a:buNone/>
            </a:pPr>
            <a:r>
              <a:rPr lang="en-US" sz="3200" b="1" dirty="0">
                <a:solidFill>
                  <a:prstClr val="black"/>
                </a:solidFill>
                <a:latin typeface="Arial" panose="020B0604020202020204" pitchFamily="34" charset="0"/>
                <a:ea typeface="Calibri" panose="020F0502020204030204" pitchFamily="34" charset="0"/>
                <a:cs typeface="Arial" panose="020B0604020202020204" pitchFamily="34" charset="0"/>
              </a:rPr>
              <a:t>Portfolio Committee on Justice and Correctional Services</a:t>
            </a:r>
          </a:p>
          <a:p>
            <a:pPr marL="0" lvl="0" indent="0" algn="ctr">
              <a:buClrTx/>
              <a:buNone/>
            </a:pPr>
            <a:r>
              <a:rPr lang="en-US" sz="3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(4 September </a:t>
            </a:r>
            <a:r>
              <a:rPr lang="en-US" sz="3200" b="1" dirty="0">
                <a:solidFill>
                  <a:prstClr val="black"/>
                </a:solidFill>
                <a:latin typeface="Arial" panose="020B0604020202020204" pitchFamily="34" charset="0"/>
                <a:ea typeface="Calibri" panose="020F0502020204030204" pitchFamily="34" charset="0"/>
                <a:cs typeface="Arial" panose="020B0604020202020204" pitchFamily="34" charset="0"/>
              </a:rPr>
              <a:t>2020)</a:t>
            </a: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endParaRPr lang="en-US" sz="32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endParaRPr lang="en-US" sz="32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1</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228068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1146175" indent="-114617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(ii)   Part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III of Schedule 2 to the Drugs Act by the deletion of the substance "cannabis" and " 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etrahydrocannabinol</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p>
          <a:p>
            <a:pPr marL="1084263" indent="-1084263"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iii)	various provisions of the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National Road Traffic Act, 1996</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to further regulate aspects relating to the consumption of THC in so far as it affects road traffic matters provided for in that Act; and</a:t>
            </a:r>
          </a:p>
          <a:p>
            <a:pPr marL="1084263" indent="-51117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iv)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Schedule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1 of the Child Justice Act, 2008</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to ensure that level one diversion as contemplated in section 53(2)(a) of that Act, would apply to minors in respect of less serious offences provided for in in the Bill. </a:t>
            </a:r>
          </a:p>
          <a:p>
            <a:pPr marL="0" indent="0"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(Clause 10 and Schedule 5). </a:t>
            </a: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10</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991584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4. In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terms of the Judgment, if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Parliament fails to promulgate legislation to correct the constitutional defects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by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17 September 2020, or within an extended period of suspension, the reading-in discussed in paragraph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A3</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will become final. There is a possibility that the Bill may not timeously be passed by Parliament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In </a:t>
            </a:r>
            <a:r>
              <a:rPr lang="en-US" sz="2000" b="1" i="1" dirty="0" err="1">
                <a:solidFill>
                  <a:schemeClr val="tx1"/>
                </a:solidFill>
                <a:latin typeface="Arial" panose="020B0604020202020204" pitchFamily="34" charset="0"/>
                <a:ea typeface="Calibri" panose="020F0502020204030204" pitchFamily="34" charset="0"/>
                <a:cs typeface="Arial" panose="020B0604020202020204" pitchFamily="34" charset="0"/>
              </a:rPr>
              <a:t>Ramuhovhi</a:t>
            </a:r>
            <a:r>
              <a:rPr lang="en-US" sz="2000" b="1" i="1" dirty="0">
                <a:solidFill>
                  <a:schemeClr val="tx1"/>
                </a:solidFill>
                <a:latin typeface="Arial" panose="020B0604020202020204" pitchFamily="34" charset="0"/>
                <a:ea typeface="Calibri" panose="020F0502020204030204" pitchFamily="34" charset="0"/>
                <a:cs typeface="Arial" panose="020B0604020202020204" pitchFamily="34" charset="0"/>
              </a:rPr>
              <a:t> and Others v President of the Republic of South Africa and Others</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[2017] </a:t>
            </a:r>
            <a:r>
              <a:rPr lang="en-US" sz="2000" dirty="0" err="1">
                <a:solidFill>
                  <a:schemeClr val="tx1"/>
                </a:solidFill>
                <a:latin typeface="Arial" panose="020B0604020202020204" pitchFamily="34" charset="0"/>
                <a:ea typeface="Calibri" panose="020F0502020204030204" pitchFamily="34" charset="0"/>
                <a:cs typeface="Arial" panose="020B0604020202020204" pitchFamily="34" charset="0"/>
              </a:rPr>
              <a:t>ZACC</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41, at paragraph [50] and </a:t>
            </a:r>
            <a:r>
              <a:rPr lang="en-US" sz="2000" b="1" i="1" dirty="0">
                <a:solidFill>
                  <a:schemeClr val="tx1"/>
                </a:solidFill>
                <a:latin typeface="Arial" panose="020B0604020202020204" pitchFamily="34" charset="0"/>
                <a:ea typeface="Calibri" panose="020F0502020204030204" pitchFamily="34" charset="0"/>
                <a:cs typeface="Arial" panose="020B0604020202020204" pitchFamily="34" charset="0"/>
              </a:rPr>
              <a:t>Minister of Justice and Correctional Services v </a:t>
            </a:r>
            <a:r>
              <a:rPr lang="en-US" sz="2000" b="1" i="1" dirty="0" err="1">
                <a:solidFill>
                  <a:schemeClr val="tx1"/>
                </a:solidFill>
                <a:latin typeface="Arial" panose="020B0604020202020204" pitchFamily="34" charset="0"/>
                <a:ea typeface="Calibri" panose="020F0502020204030204" pitchFamily="34" charset="0"/>
                <a:cs typeface="Arial" panose="020B0604020202020204" pitchFamily="34" charset="0"/>
              </a:rPr>
              <a:t>Ramuhovhi</a:t>
            </a:r>
            <a:r>
              <a:rPr lang="en-US" sz="2000" b="1" i="1" dirty="0">
                <a:solidFill>
                  <a:schemeClr val="tx1"/>
                </a:solidFill>
                <a:latin typeface="Arial" panose="020B0604020202020204" pitchFamily="34" charset="0"/>
                <a:ea typeface="Calibri" panose="020F0502020204030204" pitchFamily="34" charset="0"/>
                <a:cs typeface="Arial" panose="020B0604020202020204" pitchFamily="34" charset="0"/>
              </a:rPr>
              <a:t> and Others</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[2019] </a:t>
            </a:r>
            <a:r>
              <a:rPr lang="en-US" sz="2000" dirty="0" err="1">
                <a:solidFill>
                  <a:schemeClr val="tx1"/>
                </a:solidFill>
                <a:latin typeface="Arial" panose="020B0604020202020204" pitchFamily="34" charset="0"/>
                <a:ea typeface="Calibri" panose="020F0502020204030204" pitchFamily="34" charset="0"/>
                <a:cs typeface="Arial" panose="020B0604020202020204" pitchFamily="34" charset="0"/>
              </a:rPr>
              <a:t>ZACC</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44 at paragraphs [13] and [14],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Constitutional Court held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that interim relief to address constitutionally defective legislation coupled with a period within which legislation must be promoted to correct such legislation have the effect that the interim relief continues to apply until it is changed by Parliament. Therefore, a failure to comply with the deadline set by the Constitutional Court does not bar Parliament to pass the Bill after the expiry of the deadline.</a:t>
            </a:r>
          </a:p>
        </p:txBody>
      </p:sp>
      <p:sp>
        <p:nvSpPr>
          <p:cNvPr id="19" name="Footer Placeholder 5"/>
          <p:cNvSpPr>
            <a:spLocks noGrp="1"/>
          </p:cNvSpPr>
          <p:nvPr>
            <p:ph type="ftr" sz="quarter" idx="11"/>
          </p:nvPr>
        </p:nvSpPr>
        <p:spPr/>
        <p:txBody>
          <a:bodyPr/>
          <a:lstStyle/>
          <a:p>
            <a:r>
              <a:rPr lang="en-US" dirty="0" smtClean="0"/>
              <a:t>11</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100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GB" sz="2400" dirty="0">
                <a:latin typeface="Arial"/>
                <a:ea typeface="Calibri"/>
              </a:rPr>
              <a:t>Regulation of Cannabis Bill</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457200" indent="-457200" algn="just">
              <a:buClrTx/>
              <a:buAutoNum type="alphaUcPeriod"/>
            </a:pPr>
            <a:r>
              <a:rPr lang="en-GB" sz="2000" b="1" i="1" dirty="0" smtClean="0">
                <a:latin typeface="Arial"/>
                <a:ea typeface="Batang"/>
              </a:rPr>
              <a:t>Minister </a:t>
            </a:r>
            <a:r>
              <a:rPr lang="en-GB" sz="2000" b="1" i="1" dirty="0">
                <a:latin typeface="Arial"/>
                <a:ea typeface="Batang"/>
              </a:rPr>
              <a:t>of Justice and Constitutional Development and Others v </a:t>
            </a:r>
            <a:r>
              <a:rPr lang="en-GB" sz="2000" b="1" i="1" dirty="0" smtClean="0">
                <a:latin typeface="Arial"/>
                <a:ea typeface="Batang"/>
              </a:rPr>
              <a:t>Prince </a:t>
            </a:r>
            <a:r>
              <a:rPr lang="en-GB" sz="2000" dirty="0" smtClean="0">
                <a:latin typeface="Arial"/>
                <a:ea typeface="Batang"/>
              </a:rPr>
              <a:t>(the Judgment)</a:t>
            </a:r>
            <a:r>
              <a:rPr lang="en-GB" sz="2000" b="1" i="1" dirty="0" smtClean="0">
                <a:latin typeface="Arial"/>
                <a:ea typeface="Batang"/>
              </a:rPr>
              <a:t>:</a:t>
            </a:r>
          </a:p>
          <a:p>
            <a:pPr marL="0" indent="0" algn="just">
              <a:buClrTx/>
              <a:buNone/>
            </a:pPr>
            <a:r>
              <a:rPr lang="en-GB" sz="2000" dirty="0" smtClean="0">
                <a:latin typeface="Arial"/>
                <a:ea typeface="Batang"/>
              </a:rPr>
              <a:t>1. The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Constitutional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Court declared -</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sections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4(</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b</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(possession) and 5(</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b</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(dealing on the basis of cultivation)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read with Part III of Schedule 2 of the Drugs and Drug Trafficking Act,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the Drugs Act); and</a:t>
            </a:r>
          </a:p>
          <a:p>
            <a:pPr marL="457200" indent="-457200" algn="just">
              <a:buClrTx/>
              <a:buAutoNum type="alphaLcParenBoth" startAt="2"/>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section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22A(9)(a)(</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i) of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the Medicines and Related Substances Control Act,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read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with Schedule 7 of Government Notice No. R. 509 of 2003, </a:t>
            </a:r>
            <a:endPar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unconstitutional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on the premises that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they amount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to an impermissible limitation of the right to privacy</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2.  The Court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suspend the order of invalidity for 24 months (from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18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September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2018 to September 2020)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to give Parliament an opportunity to correct the constitutional defects in the Drugs Act and Medicines Act. </a:t>
            </a:r>
          </a:p>
          <a:p>
            <a:pPr marL="0" indent="0" algn="just">
              <a:buClrTx/>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2</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159223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US" sz="2400" dirty="0">
                <a:latin typeface="Arial" panose="020B0604020202020204" pitchFamily="34" charset="0"/>
                <a:cs typeface="Arial" panose="020B0604020202020204" pitchFamily="34" charset="0"/>
              </a:rPr>
              <a:t>Minister of Justice and Constitutional Development and Others v Prince</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 The Court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granted interim relief by way of a reading-in to ensure that during the period of suspension of invalidity it would not be a criminal offence for an adult person –</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to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use or be in possession of cannabis in private for his or her personal consumption in private; and</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(b)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to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cultivate cannabis in a private place for his or her personal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consumption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in private</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403225" indent="-403225"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4. According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to the Judgment the effect of the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reading in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is:</a:t>
            </a:r>
          </a:p>
          <a:p>
            <a:pPr marL="341313" indent="-341313"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An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adult may use or be in possession of cannabis in private for his or her personal consumption in private.</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 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use, including smoking, of cannabis in public or in the presence of children or non-consenting adult persons is not permitted.</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c) 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use or possession of cannabis in private other than by an adult for his or her personal consumption is not permitted</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3</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34765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US" sz="2400" dirty="0">
                <a:latin typeface="Arial" panose="020B0604020202020204" pitchFamily="34" charset="0"/>
                <a:cs typeface="Arial" panose="020B0604020202020204" pitchFamily="34" charset="0"/>
              </a:rPr>
              <a:t>Minister of Justice and Constitutional Development and Others v Prince</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d) 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cultivation of cannabis by an adult in a private place for his or her personal consumption in private is no longer a criminal offence.</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e) In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determining whether or not a person is in possession of cannabis for a purpose other than for personal consumption, an important factor to be taken into account will be the quantity of cannabis found in his or her possession.  </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f)  Where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 person is charged with possession of cannabis, the State will bear the burden to prove beyond reasonable doubt that the purpose of the possession was not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for personal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consumption.</a:t>
            </a: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5. Further</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in terms of the Judgment:</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prohibition of the performance of any activity in connection with the cultivation of cannabis by an adult in private for his or her personal consumption in private is inconsistent with the right to privacy entrenched in the Constitution and is constitutionally invalid.</a:t>
            </a:r>
          </a:p>
          <a:p>
            <a:pPr marL="0" indent="0" algn="just">
              <a:buClrTx/>
              <a:buNone/>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a:t>
            </a: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4</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398755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US" sz="2400" dirty="0">
                <a:latin typeface="Arial" panose="020B0604020202020204" pitchFamily="34" charset="0"/>
                <a:cs typeface="Arial" panose="020B0604020202020204" pitchFamily="34" charset="0"/>
              </a:rPr>
              <a:t>Minister of Justice and Constitutional Development and Others v Prince</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(b)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Cultivation of cannabis in private by an adult for personal consumption in private should not be dealt with on the basis that the cultivation must be in a dwelling or private dwelling. One may cultivate cannabis in a place other than in one’s garden if that place can be said to be a private place</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Dealing</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in cannabis is a serious problem in this country and the prohibition of dealing in cannabis is a justifiable limitation of the right to privacy which the Court did not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"decriminalize".</a:t>
            </a: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(d)	There was no persuasive reason why the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Court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confined its declaration of invalidity to the use or possession or cultivation of cannabis at a home or in a private dwelling.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As long as the use or possession of cannabis is in private and not in public and the use or possession of cannabis is for the personal consumption of an adult, it is protected. </a:t>
            </a:r>
          </a:p>
          <a:p>
            <a:pPr marL="403225" indent="-403225" algn="just">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(e)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The permissible amount of cannabis that may be possessed must be determined by Parliament</a:t>
            </a:r>
            <a:r>
              <a:rPr lang="en-US" sz="2000" dirty="0">
                <a:solidFill>
                  <a:srgbClr val="002060"/>
                </a:solidFill>
                <a:latin typeface="Arial" panose="020B0604020202020204" pitchFamily="34" charset="0"/>
                <a:ea typeface="Calibri" panose="020F0502020204030204" pitchFamily="34" charset="0"/>
                <a:cs typeface="Arial" panose="020B0604020202020204" pitchFamily="34" charset="0"/>
              </a:rPr>
              <a:t>.</a:t>
            </a:r>
          </a:p>
          <a:p>
            <a:pPr marL="403225" indent="-403225" algn="just">
              <a:buClrTx/>
              <a:buNone/>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5</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923833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457200" indent="-457200" algn="just">
              <a:buClrTx/>
              <a:buAutoNum type="alphaLcParenBoth" startAt="6"/>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effect of the reading-in adopted above is that whenever the impugned provisions prohibit the use or possession or cultivation of cannabis, an exception is created with the result that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the use or possession of cannabis in private or cultivation of cannabis in a private place for personal consumption in private is no longer a criminal offence. </a:t>
            </a:r>
            <a:r>
              <a:rPr lang="en-US" sz="20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All </a:t>
            </a:r>
            <a:r>
              <a:rPr lang="en-US" sz="2000" u="sng" dirty="0">
                <a:solidFill>
                  <a:schemeClr val="tx1"/>
                </a:solidFill>
                <a:latin typeface="Arial" panose="020B0604020202020204" pitchFamily="34" charset="0"/>
                <a:ea typeface="Calibri" panose="020F0502020204030204" pitchFamily="34" charset="0"/>
                <a:cs typeface="Arial" panose="020B0604020202020204" pitchFamily="34" charset="0"/>
              </a:rPr>
              <a:t>the time this is so only in respect of an adult and not a </a:t>
            </a:r>
            <a:r>
              <a:rPr lang="en-US" sz="20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child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b="1" i="1" dirty="0" smtClean="0">
                <a:solidFill>
                  <a:schemeClr val="tx1"/>
                </a:solidFill>
                <a:latin typeface="Arial" panose="020B0604020202020204" pitchFamily="34" charset="0"/>
                <a:ea typeface="Calibri" panose="020F0502020204030204" pitchFamily="34" charset="0"/>
                <a:cs typeface="Arial" panose="020B0604020202020204" pitchFamily="34" charset="0"/>
              </a:rPr>
              <a:t>LM v Minister DOJ</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457200" indent="-457200" algn="just">
              <a:buClrTx/>
              <a:buAutoNum type="alphaLcParenBoth" startAt="6"/>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03225" indent="-403225" algn="just">
              <a:buClrTx/>
              <a:buNone/>
            </a:pPr>
            <a:r>
              <a:rPr lang="en-US" b="1" dirty="0" smtClean="0">
                <a:solidFill>
                  <a:schemeClr val="tx1"/>
                </a:solidFill>
                <a:latin typeface="Arial" panose="020B0604020202020204" pitchFamily="34" charset="0"/>
                <a:ea typeface="Calibri" panose="020F0502020204030204" pitchFamily="34" charset="0"/>
                <a:cs typeface="Arial" panose="020B0604020202020204" pitchFamily="34" charset="0"/>
              </a:rPr>
              <a:t>B</a:t>
            </a:r>
            <a:r>
              <a:rPr lang="en-US" b="1" dirty="0">
                <a:solidFill>
                  <a:schemeClr val="tx1"/>
                </a:solidFill>
                <a:latin typeface="Arial" panose="020B0604020202020204" pitchFamily="34" charset="0"/>
                <a:ea typeface="Calibri" panose="020F0502020204030204" pitchFamily="34" charset="0"/>
                <a:cs typeface="Arial" panose="020B0604020202020204" pitchFamily="34" charset="0"/>
              </a:rPr>
              <a:t>.	Regulation of Cannabis Bill </a:t>
            </a: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The Bill:</a:t>
            </a: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1</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Amends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the Drugs Act to </a:t>
            </a:r>
            <a:r>
              <a:rPr lang="en-US" sz="2000" b="1" dirty="0">
                <a:solidFill>
                  <a:schemeClr val="tx1"/>
                </a:solidFill>
                <a:latin typeface="Arial" panose="020B0604020202020204" pitchFamily="34" charset="0"/>
                <a:ea typeface="Calibri" panose="020F0502020204030204" pitchFamily="34" charset="0"/>
                <a:cs typeface="Arial" panose="020B0604020202020204" pitchFamily="34" charset="0"/>
              </a:rPr>
              <a:t>remove restrictions on the commercial cultivation and production of hemp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(clause 1(2), clause 10 and Schedule 5):</a:t>
            </a:r>
          </a:p>
          <a:p>
            <a:pPr marL="511175" indent="-511175"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In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foreign jurisdictions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cultivation and processing of hemp strictly    regulated by legislation.</a:t>
            </a:r>
          </a:p>
          <a:p>
            <a:pPr marL="0" indent="0" algn="just">
              <a:buClrTx/>
              <a:buNone/>
            </a:pPr>
            <a:endPar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smtClean="0"/>
              <a:t>6</a:t>
            </a:r>
            <a:endParaRPr lang="en-US" dirty="0"/>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699618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465138" lvl="0" indent="-465138"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 	Requires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other legislation to be promoted to regulate the cultivation and production of hemp – in the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absence of such legislation, hemp is regarded as cannabis</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within the purview of the Bill and subject to the provisions of the Bill.</a:t>
            </a:r>
          </a:p>
          <a:p>
            <a:pPr marL="465138" lvl="0" indent="-465138"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c</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SAPS raised a concern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that it is not possible for them to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distinguish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between hemp and cannabis which may make enforcement difficult – It is submitted that subparagraphs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and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address this concern. </a:t>
            </a:r>
            <a:endPar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511175" lvl="0" indent="-511175"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(d) 	</a:t>
            </a:r>
            <a:r>
              <a:rPr lang="en-US" sz="2000" i="1" dirty="0" err="1" smtClean="0">
                <a:solidFill>
                  <a:schemeClr val="tx1"/>
                </a:solidFill>
                <a:latin typeface="Arial" panose="020B0604020202020204" pitchFamily="34" charset="0"/>
                <a:ea typeface="Calibri" panose="020F0502020204030204" pitchFamily="34" charset="0"/>
                <a:cs typeface="Arial" panose="020B0604020202020204" pitchFamily="34" charset="0"/>
              </a:rPr>
              <a:t>Commercialisation</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 of cannabis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high THC</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similar to tobacco and    alcohol used in various foreign jurisdictions to address harms associated with cannabis (Canada, US States).  </a:t>
            </a:r>
          </a:p>
          <a:p>
            <a:pPr marL="403225" lvl="0" indent="-403225"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03225" lvl="0" indent="-403225"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2.	The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Bill addresses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the impermissible constitutional limitations of sections 4(b) and 5(b) of the Drugs Act on the right to privacy of an adult person</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to use and possess cannabis or cultivate cannabis plants in private for personal use (clause 2).</a:t>
            </a:r>
          </a:p>
          <a:p>
            <a:pPr marL="403225" lvl="0" indent="-403225"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a:t>7</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295669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3.1 Regulate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the use and possession of cannabis and the cultivation of cannabis plants by an adult for personal use in order to protect other adults and children against the harms associated with cannabis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through provisions that –</a:t>
            </a:r>
          </a:p>
          <a:p>
            <a:pPr marL="457200" indent="-457200" algn="just">
              <a:buClrTx/>
              <a:buAutoNum type="alphaLcParenBoth"/>
            </a:pP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limit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the number of cannabis plants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that may be cultivated by an adult and impose restrictions on the cultivation of cannabis plants for private use (clause 3</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457200" indent="-457200" algn="just">
              <a:buClrTx/>
              <a:buAutoNum type="alphaLcParenBoth"/>
            </a:pP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limit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the quantity of cannabis that may be possessed</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by an adult and impose restrictions on the possession and storing of cannabis (clause 4); </a:t>
            </a:r>
          </a:p>
          <a:p>
            <a:pPr marL="457200" indent="-457200" algn="just">
              <a:buClrTx/>
              <a:buAutoNum type="alphaLcParenBoth"/>
            </a:pP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criminalize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the smoking of cannabis in a public place</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or in a private place in the presence of non-consenting adults, in the immediate presence of a child, within a prescribed distance from a building or where the smoking may cause a hindrance to others, or the consumption of cannabis at a place prescribed by regulation where consumption of cannabis is prohibited (clause 5).</a:t>
            </a:r>
          </a:p>
          <a:p>
            <a:pPr marL="457200" indent="-457200" algn="just">
              <a:buClrTx/>
              <a:buAutoNum type="alphaLcParenBoth"/>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a:t>8</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993389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2400" dirty="0">
                <a:latin typeface="Arial" panose="020B0604020202020204" pitchFamily="34" charset="0"/>
                <a:cs typeface="Arial" panose="020B0604020202020204" pitchFamily="34" charset="0"/>
              </a:rPr>
              <a:t>Regulation of Cannabis Bill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682625" indent="-682625" algn="just">
              <a:spcBef>
                <a:spcPts val="0"/>
              </a:spcBef>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3.2</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Protect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children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against the harms associated with cannabis through criminal offences (clause 6</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682625" indent="-682625" algn="just">
              <a:spcBef>
                <a:spcPts val="0"/>
              </a:spcBef>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682625" indent="-682625" algn="just">
              <a:spcBef>
                <a:spcPts val="0"/>
              </a:spcBef>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3.3</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Provide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for proportional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sentences</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which a court may impose for the offences provided for in clauses 3, 4, 5 and 6 (clause 7</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682625" indent="-682625" algn="just">
              <a:spcBef>
                <a:spcPts val="0"/>
              </a:spcBef>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635000" indent="-635000" algn="just">
              <a:spcBef>
                <a:spcPts val="0"/>
              </a:spcBef>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3.4   Provide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for the </a:t>
            </a:r>
            <a: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t>expungement of criminal records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of persons who were convicted of the offences of the use or possession of, but not dealing in, cannabis (clause 8</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0" indent="0" algn="just">
              <a:spcBef>
                <a:spcPts val="0"/>
              </a:spcBef>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635000" indent="-635000" algn="just">
              <a:spcBef>
                <a:spcPts val="0"/>
              </a:spcBef>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3.5  Provide for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regulations to be made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to further regulate aspects  necessary for the implementation of the Bill (clause 9).</a:t>
            </a:r>
          </a:p>
          <a:p>
            <a:pPr marL="635000" indent="-635000" algn="just">
              <a:spcBef>
                <a:spcPts val="0"/>
              </a:spcBef>
              <a:buClrTx/>
              <a:buNone/>
            </a:pPr>
            <a:endPar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682625" indent="-682625" algn="just">
              <a:spcBef>
                <a:spcPts val="0"/>
              </a:spcBef>
              <a:buClrTx/>
              <a:buNone/>
            </a:pP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3.6      </a:t>
            </a:r>
            <a:r>
              <a:rPr lang="en-US" sz="2000" i="1" dirty="0" smtClean="0">
                <a:solidFill>
                  <a:schemeClr val="tx1"/>
                </a:solidFill>
                <a:latin typeface="Arial" panose="020B0604020202020204" pitchFamily="34" charset="0"/>
                <a:ea typeface="Calibri" panose="020F0502020204030204" pitchFamily="34" charset="0"/>
                <a:cs typeface="Arial" panose="020B0604020202020204" pitchFamily="34" charset="0"/>
              </a:rPr>
              <a:t>Amend</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1084263" indent="-1084263" algn="just">
              <a:spcBef>
                <a:spcPts val="0"/>
              </a:spcBef>
              <a:buClrTx/>
              <a:buNone/>
            </a:pP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i</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Part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II of Schedule 2 to the Drugs Act by the deletion </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of "</a:t>
            </a:r>
            <a:r>
              <a:rPr lang="en-US"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Dronabinol</a:t>
            </a:r>
            <a:r>
              <a:rPr lang="en-US"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[(-)-transdelta-9-tetrahydrocannabinol]".</a:t>
            </a:r>
          </a:p>
          <a:p>
            <a:pPr marL="682625" indent="-341313" algn="just">
              <a:spcBef>
                <a:spcPts val="0"/>
              </a:spcBef>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a:t>9</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r>
              <a:rPr lang="en-ZA" dirty="0" smtClean="0"/>
              <a:t> </a:t>
            </a:r>
            <a:endParaRPr lang="en-ZA" dirty="0"/>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779041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4139</TotalTime>
  <Words>2044</Words>
  <Application>Microsoft Office PowerPoint</Application>
  <PresentationFormat>On-screen Show (4:3)</PresentationFormat>
  <Paragraphs>141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Batang</vt:lpstr>
      <vt:lpstr>Book Antiqua</vt:lpstr>
      <vt:lpstr>Calibri</vt:lpstr>
      <vt:lpstr>Century Gothic</vt:lpstr>
      <vt:lpstr>Apothecary</vt:lpstr>
      <vt:lpstr>Regulation of Cannabis Bill</vt:lpstr>
      <vt:lpstr>Regulation of Cannabis Bill</vt:lpstr>
      <vt:lpstr>Minister of Justice and Constitutional Development and Others v Prince</vt:lpstr>
      <vt:lpstr>Minister of Justice and Constitutional Development and Others v Prince</vt:lpstr>
      <vt:lpstr>Minister of Justice and Constitutional Development and Others v Prince</vt:lpstr>
      <vt:lpstr>Regulation of Cannabis Bill  </vt:lpstr>
      <vt:lpstr>Regulation of Cannabis Bill  </vt:lpstr>
      <vt:lpstr>Regulation of Cannabis Bill  </vt:lpstr>
      <vt:lpstr>Regulation of Cannabis Bill  </vt:lpstr>
      <vt:lpstr>Regulation of Cannabis Bill  </vt:lpstr>
      <vt:lpstr>Regulation of Cannabis Bill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OPERATIONAL PLAN  TO FIGHT CRIME</dc:title>
  <dc:creator>Karen De Lange</dc:creator>
  <cp:lastModifiedBy>Siyabamkela Mthonjeni</cp:lastModifiedBy>
  <cp:revision>992</cp:revision>
  <cp:lastPrinted>2020-01-22T08:37:32Z</cp:lastPrinted>
  <dcterms:created xsi:type="dcterms:W3CDTF">2017-06-21T07:55:38Z</dcterms:created>
  <dcterms:modified xsi:type="dcterms:W3CDTF">2020-09-03T12:18:44Z</dcterms:modified>
</cp:coreProperties>
</file>